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5C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04FBD-958B-425C-A003-1EBB735AE1BC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FF2D66-9B13-4BA4-837F-BF5DA5714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30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4B60E14-4C48-495B-A676-C4AF6CD6D274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8D71038-9A51-4C3D-8A27-C878DD6A9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62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4231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623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8218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510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0836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36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024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4623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163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175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08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69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35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29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489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97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93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5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1038-9A51-4C3D-8A27-C878DD6A92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364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 algn="ctr">
              <a:defRPr>
                <a:solidFill>
                  <a:srgbClr val="115CA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0480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Other text you might need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533400" y="6459196"/>
            <a:ext cx="7848600" cy="230832"/>
            <a:chOff x="457200" y="6477000"/>
            <a:chExt cx="8229600" cy="230832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457200" y="6477000"/>
              <a:ext cx="82296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 userDrawn="1"/>
          </p:nvSpPr>
          <p:spPr>
            <a:xfrm>
              <a:off x="457200" y="6477000"/>
              <a:ext cx="8229600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900" spc="100" baseline="0" dirty="0" smtClean="0">
                  <a:solidFill>
                    <a:schemeClr val="bg1">
                      <a:lumMod val="50000"/>
                    </a:schemeClr>
                  </a:solidFill>
                </a:rPr>
                <a:t>Telephone: (408) 971-9120  |  support.doubleknot.com  | </a:t>
              </a:r>
              <a:r>
                <a:rPr kumimoji="0" lang="en-US" sz="900" b="0" i="0" u="none" strike="noStrike" kern="1200" cap="none" spc="100" normalizeH="0" baseline="0" noProof="0" dirty="0" smtClean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support@doubleknot.com </a:t>
              </a:r>
              <a:r>
                <a:rPr lang="en-US" sz="900" spc="100" baseline="0" dirty="0" smtClean="0">
                  <a:solidFill>
                    <a:schemeClr val="bg1">
                      <a:lumMod val="50000"/>
                    </a:schemeClr>
                  </a:solidFill>
                </a:rPr>
                <a:t>| @</a:t>
              </a:r>
              <a:r>
                <a:rPr lang="en-US" sz="900" spc="100" baseline="0" dirty="0" err="1" smtClean="0">
                  <a:solidFill>
                    <a:schemeClr val="bg1">
                      <a:lumMod val="50000"/>
                    </a:schemeClr>
                  </a:solidFill>
                </a:rPr>
                <a:t>doubleknotinc</a:t>
              </a:r>
              <a:r>
                <a:rPr lang="en-US" sz="900" spc="100" baseline="0" dirty="0" smtClean="0">
                  <a:solidFill>
                    <a:schemeClr val="bg1">
                      <a:lumMod val="50000"/>
                    </a:schemeClr>
                  </a:solidFill>
                </a:rPr>
                <a:t> |  © 2018 Doubleknot</a:t>
              </a:r>
              <a:endParaRPr lang="en-US" sz="900" spc="100" baseline="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015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115CA7"/>
                </a:solidFill>
              </a:defRPr>
            </a:lvl1pPr>
          </a:lstStyle>
          <a:p>
            <a:r>
              <a:rPr lang="en-US" dirty="0" smtClean="0"/>
              <a:t>Slide Title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19200"/>
            <a:ext cx="8229600" cy="5105400"/>
          </a:xfrm>
        </p:spPr>
        <p:txBody>
          <a:bodyPr/>
          <a:lstStyle>
            <a:lvl1pPr marL="0" indent="0">
              <a:spcAft>
                <a:spcPts val="600"/>
              </a:spcAft>
              <a:buFont typeface="Arial" panose="020B0604020202020204" pitchFamily="34" charset="0"/>
              <a:buNone/>
              <a:defRPr baseline="0"/>
            </a:lvl1pPr>
            <a:lvl2pPr marL="576263" indent="-228600">
              <a:spcBef>
                <a:spcPts val="0"/>
              </a:spcBef>
              <a:spcAft>
                <a:spcPts val="900"/>
              </a:spcAft>
              <a:buFont typeface="Calibri" panose="020F0502020204030204" pitchFamily="34" charset="0"/>
              <a:buChar char="–"/>
              <a:defRPr/>
            </a:lvl2pPr>
            <a:lvl4pPr marL="804863" indent="-228600">
              <a:spcBef>
                <a:spcPts val="0"/>
              </a:spcBef>
              <a:spcAft>
                <a:spcPts val="600"/>
              </a:spcAft>
              <a:defRPr sz="2400"/>
            </a:lvl4pPr>
            <a:lvl5pPr marL="1033463" indent="-228600">
              <a:buFont typeface="Arial" panose="020B0604020202020204" pitchFamily="34" charset="0"/>
              <a:buChar char="•"/>
              <a:tabLst>
                <a:tab pos="1828800" algn="l"/>
              </a:tabLst>
              <a:defRPr/>
            </a:lvl5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457200" y="6473952"/>
            <a:ext cx="8229600" cy="2286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Telephone: (408) 971-9120  |  support.doubleknot.com | </a:t>
            </a:r>
            <a:r>
              <a:rPr kumimoji="0" lang="en-US" sz="9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support@doubleknot.com 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| @</a:t>
            </a:r>
            <a:r>
              <a:rPr lang="en-US" sz="900" spc="100" baseline="0" dirty="0" err="1" smtClean="0">
                <a:solidFill>
                  <a:schemeClr val="bg1">
                    <a:lumMod val="50000"/>
                  </a:schemeClr>
                </a:solidFill>
              </a:rPr>
              <a:t>doubleknotinc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 |  © 2018 Doubleknot</a:t>
            </a:r>
            <a:endParaRPr lang="en-US" sz="900" spc="1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861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115CA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457200" y="6477000"/>
            <a:ext cx="8229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Telephone: (408) 971-9120  |  hello.doubleknot.com | </a:t>
            </a:r>
            <a:r>
              <a:rPr kumimoji="0" lang="en-US" sz="9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solutions@doubleknot.com 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| @</a:t>
            </a:r>
            <a:r>
              <a:rPr lang="en-US" sz="900" spc="100" baseline="0" dirty="0" err="1" smtClean="0">
                <a:solidFill>
                  <a:schemeClr val="bg1">
                    <a:lumMod val="50000"/>
                  </a:schemeClr>
                </a:solidFill>
              </a:rPr>
              <a:t>doubleknotinc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 |  © 2018 Doubleknot</a:t>
            </a:r>
            <a:endParaRPr lang="en-US" sz="900" spc="1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786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457200" y="6477000"/>
            <a:ext cx="8229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Telephone: (408) 971-9120  |  hello.doubleknot.com | </a:t>
            </a:r>
            <a:r>
              <a:rPr kumimoji="0" lang="en-US" sz="9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solutions@doubleknot.com 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| @</a:t>
            </a:r>
            <a:r>
              <a:rPr lang="en-US" sz="900" spc="100" baseline="0" dirty="0" err="1" smtClean="0">
                <a:solidFill>
                  <a:schemeClr val="bg1">
                    <a:lumMod val="50000"/>
                  </a:schemeClr>
                </a:solidFill>
              </a:rPr>
              <a:t>doubleknotinc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 |  © 2018 Doubleknot</a:t>
            </a:r>
            <a:endParaRPr lang="en-US" sz="900" spc="1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5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57200" y="6477000"/>
            <a:ext cx="8229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Telephone: (408) 971-9120  |  hello.doubleknot.com | </a:t>
            </a:r>
            <a:r>
              <a:rPr kumimoji="0" lang="en-US" sz="9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solutions@doubleknot.com 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| @</a:t>
            </a:r>
            <a:r>
              <a:rPr lang="en-US" sz="900" spc="100" baseline="0" dirty="0" err="1" smtClean="0">
                <a:solidFill>
                  <a:schemeClr val="bg1">
                    <a:lumMod val="50000"/>
                  </a:schemeClr>
                </a:solidFill>
              </a:rPr>
              <a:t>doubleknotinc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 |  © 2018 Doubleknot</a:t>
            </a:r>
            <a:endParaRPr lang="en-US" sz="900" spc="1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9408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7508" y="335616"/>
            <a:ext cx="1924092" cy="3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57200" y="6477000"/>
            <a:ext cx="8229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Telephone: (408) 971-9120  |  hello.doubleknot.com | </a:t>
            </a:r>
            <a:r>
              <a:rPr kumimoji="0" lang="en-US" sz="9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solutions@doubleknot.com 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| @</a:t>
            </a:r>
            <a:r>
              <a:rPr lang="en-US" sz="900" spc="100" baseline="0" dirty="0" err="1" smtClean="0">
                <a:solidFill>
                  <a:schemeClr val="bg1">
                    <a:lumMod val="50000"/>
                  </a:schemeClr>
                </a:solidFill>
              </a:rPr>
              <a:t>doubleknotinc</a:t>
            </a:r>
            <a:r>
              <a:rPr lang="en-US" sz="900" spc="100" baseline="0" dirty="0" smtClean="0">
                <a:solidFill>
                  <a:schemeClr val="bg1">
                    <a:lumMod val="50000"/>
                  </a:schemeClr>
                </a:solidFill>
              </a:rPr>
              <a:t> |  © 2018 Doubleknot</a:t>
            </a:r>
            <a:endParaRPr lang="en-US" sz="900" spc="100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43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Plain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085F8-3F2F-428C-B1BA-A7B61462A281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88C0C-CC25-4050-8D6C-2469F0889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3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115CA7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3000"/>
        </a:lnSpc>
        <a:spcBef>
          <a:spcPts val="600"/>
        </a:spcBef>
        <a:buFont typeface="Arial" panose="020B0604020202020204" pitchFamily="34" charset="0"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ts val="2600"/>
        </a:lnSpc>
        <a:spcBef>
          <a:spcPts val="6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463" indent="-228600" algn="l" defTabSz="914400" rtl="0" eaLnBrk="1" latinLnBrk="0" hangingPunct="1">
        <a:lnSpc>
          <a:spcPts val="1800"/>
        </a:lnSpc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62063" indent="-228600" algn="l" defTabSz="914400" rtl="0" eaLnBrk="1" latinLnBrk="0" hangingPunct="1">
        <a:lnSpc>
          <a:spcPts val="1400"/>
        </a:lnSpc>
        <a:spcBef>
          <a:spcPts val="600"/>
        </a:spcBef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en-US" dirty="0" smtClean="0"/>
              <a:t>Administration &amp; Configuration 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39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Assigning Administrator Permissions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Create a constituent account for each administrator.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In the Permissions tab, click </a:t>
            </a:r>
            <a:r>
              <a:rPr lang="en-US" sz="2800" b="1" dirty="0" smtClean="0"/>
              <a:t>User Permissions</a:t>
            </a:r>
            <a:r>
              <a:rPr lang="en-US" sz="2800" dirty="0" smtClean="0"/>
              <a:t>.</a:t>
            </a:r>
            <a:endParaRPr lang="en-US" sz="28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Locate and select the constituent.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Assign the person to the main organization and/or suborganizations.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For each organization and suborganization that the person is assigned to, assign the person’s permissions. </a:t>
            </a:r>
          </a:p>
          <a:p>
            <a:pPr marL="1090613" lvl="1" indent="-514350"/>
            <a:r>
              <a:rPr lang="en-US" sz="2400" dirty="0" smtClean="0"/>
              <a:t>Make sure that you’ve selected the right organization or suborganization when you </a:t>
            </a:r>
            <a:r>
              <a:rPr lang="en-US" sz="2400" smtClean="0"/>
              <a:t>assign permissions. </a:t>
            </a:r>
            <a:endParaRPr lang="en-US" sz="24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7694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If an administrator needs to post payments, enter new registrations, adjust balances and other financial activities in event management, they need special permissions: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Read-level </a:t>
            </a:r>
            <a:r>
              <a:rPr lang="en-US" sz="2800" dirty="0"/>
              <a:t>or higher </a:t>
            </a:r>
            <a:r>
              <a:rPr lang="en-US" sz="2800" dirty="0" smtClean="0"/>
              <a:t>for </a:t>
            </a:r>
            <a:r>
              <a:rPr lang="en-US" sz="2800" dirty="0"/>
              <a:t>that kind of event </a:t>
            </a:r>
            <a:r>
              <a:rPr lang="en-US" sz="2800" u="sng" dirty="0"/>
              <a:t>in the sub-organization where the </a:t>
            </a:r>
            <a:r>
              <a:rPr lang="en-US" sz="2800" u="sng" dirty="0" smtClean="0"/>
              <a:t>event will be created.</a:t>
            </a:r>
            <a:r>
              <a:rPr lang="en-US" sz="2800" dirty="0" smtClean="0"/>
              <a:t> </a:t>
            </a:r>
            <a:endParaRPr lang="en-US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/>
              <a:t>Read-level or higher </a:t>
            </a:r>
            <a:r>
              <a:rPr lang="en-US" sz="2800" dirty="0" smtClean="0"/>
              <a:t>for </a:t>
            </a:r>
            <a:r>
              <a:rPr lang="en-US" sz="2800" dirty="0"/>
              <a:t>that kind of event </a:t>
            </a:r>
            <a:r>
              <a:rPr lang="en-US" sz="2800" u="sng" dirty="0"/>
              <a:t>in the </a:t>
            </a:r>
            <a:r>
              <a:rPr lang="en-US" sz="2800" u="sng" dirty="0" smtClean="0"/>
              <a:t>the master organization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16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Permission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</a:t>
            </a:r>
            <a:r>
              <a:rPr lang="en-US" sz="2800" b="1" dirty="0" smtClean="0"/>
              <a:t>role</a:t>
            </a:r>
            <a:r>
              <a:rPr lang="en-US" sz="2800" dirty="0" smtClean="0"/>
              <a:t> is a collection of permissions for staff who have the same responsibilities. When you assign a person to a role, they automatically have all of the permissions for that role.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Create the role.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Assign organization/</a:t>
            </a:r>
            <a:r>
              <a:rPr lang="en-US" sz="2800" dirty="0" err="1" smtClean="0"/>
              <a:t>suborgs</a:t>
            </a:r>
            <a:r>
              <a:rPr lang="en-US" sz="2800" dirty="0" smtClean="0"/>
              <a:t> to the role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Add permissions to each org/</a:t>
            </a:r>
            <a:r>
              <a:rPr lang="en-US" sz="2800" dirty="0" err="1" smtClean="0"/>
              <a:t>suborg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Assign groups (optional) for the role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Assign individuals to the appropriate role</a:t>
            </a:r>
          </a:p>
        </p:txBody>
      </p:sp>
    </p:spTree>
    <p:extLst>
      <p:ext uri="{BB962C8B-B14F-4D97-AF65-F5344CB8AC3E}">
        <p14:creationId xmlns:p14="http://schemas.microsoft.com/office/powerpoint/2010/main" val="335702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to Financial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In the Administer panel, click </a:t>
            </a:r>
            <a:r>
              <a:rPr lang="en-US" sz="2800" b="1" dirty="0" smtClean="0"/>
              <a:t>Financial Accounts</a:t>
            </a:r>
            <a:r>
              <a:rPr lang="en-US" sz="28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All </a:t>
            </a:r>
            <a:r>
              <a:rPr lang="en-US" sz="2800" dirty="0"/>
              <a:t>funds are deposited into the organization-wide </a:t>
            </a:r>
            <a:r>
              <a:rPr lang="en-US" sz="2800" dirty="0" smtClean="0"/>
              <a:t>general account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You will create additional accounts that match your GL structure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Everything you sell in Doubleknot is assigned to a specific account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Financial Reports provide information to reconcile funds to each GL account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Financial reporting and management will </a:t>
            </a:r>
            <a:r>
              <a:rPr lang="en-US" sz="2800" dirty="0"/>
              <a:t>be covered in </a:t>
            </a:r>
            <a:r>
              <a:rPr lang="en-US" sz="2800" dirty="0" smtClean="0"/>
              <a:t>depth after </a:t>
            </a:r>
            <a:r>
              <a:rPr lang="en-US" sz="2800" dirty="0"/>
              <a:t>Go Live</a:t>
            </a:r>
          </a:p>
        </p:txBody>
      </p:sp>
    </p:spTree>
    <p:extLst>
      <p:ext uri="{BB962C8B-B14F-4D97-AF65-F5344CB8AC3E}">
        <p14:creationId xmlns:p14="http://schemas.microsoft.com/office/powerpoint/2010/main" val="370795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New Financial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sz="2800" dirty="0" smtClean="0"/>
              <a:t>Click </a:t>
            </a:r>
            <a:r>
              <a:rPr lang="en-US" sz="2800" b="1" dirty="0" smtClean="0"/>
              <a:t>Create New Account</a:t>
            </a:r>
            <a:r>
              <a:rPr lang="en-US" sz="2800" dirty="0" smtClean="0"/>
              <a:t>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In the Account Name field, enter a name</a:t>
            </a:r>
          </a:p>
          <a:p>
            <a:pPr marL="1090613" lvl="1" indent="-514350"/>
            <a:r>
              <a:rPr lang="en-US" sz="2400" dirty="0" smtClean="0"/>
              <a:t>For each event and other items in Doubleknot, staff will select the account for the funds</a:t>
            </a:r>
          </a:p>
          <a:p>
            <a:pPr marL="1090613" lvl="1" indent="-514350"/>
            <a:r>
              <a:rPr lang="en-US" sz="2400" dirty="0" smtClean="0"/>
              <a:t>Best practice: Use a meaningful text name for the account.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In the Share Account menu, select </a:t>
            </a:r>
            <a:r>
              <a:rPr lang="en-US" sz="2800" b="1" dirty="0" smtClean="0"/>
              <a:t>This Organization, Affiliates and Immediate Child Organizations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In the GL Account field, enter the actual GL code. This allows you to quickly sort and search financial records.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20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Items in Financial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Recurring payments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Utilities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Finance reports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Find a Payment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sz="2400" dirty="0"/>
              <a:t>When someone doesn’t recognize a charge, this is where you’ll look it </a:t>
            </a:r>
            <a:r>
              <a:rPr lang="en-US" sz="2400" dirty="0" smtClean="0"/>
              <a:t>up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en-US" sz="2400" dirty="0" smtClean="0"/>
              <a:t>Starting point for issuing a refund</a:t>
            </a:r>
            <a:endParaRPr lang="en-US" sz="24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7913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to Event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Event Management is a standalone training topic</a:t>
            </a:r>
            <a:endParaRPr lang="en-US" sz="2400" dirty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In the Administer panel, click</a:t>
            </a:r>
            <a:r>
              <a:rPr lang="en-US" sz="2400" b="1" dirty="0" smtClean="0"/>
              <a:t> Event Management</a:t>
            </a:r>
            <a:r>
              <a:rPr lang="en-US" sz="2400" dirty="0" smtClean="0"/>
              <a:t>. 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/>
              <a:t>Calendar Activities</a:t>
            </a:r>
            <a:r>
              <a:rPr lang="en-US" sz="2400" dirty="0" smtClean="0"/>
              <a:t>: Most common events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/>
              <a:t>Dues</a:t>
            </a:r>
            <a:r>
              <a:rPr lang="en-US" sz="2400" dirty="0" smtClean="0"/>
              <a:t>: Simple dues and integrated donation request at checkout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/>
              <a:t>Donations</a:t>
            </a:r>
            <a:r>
              <a:rPr lang="en-US" sz="2400" dirty="0" smtClean="0"/>
              <a:t>: Create and manage campaigns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/>
              <a:t>Facilities</a:t>
            </a:r>
            <a:r>
              <a:rPr lang="en-US" sz="2400" dirty="0" smtClean="0"/>
              <a:t>: Reservation items including field trips, birthday parties and group visits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/>
              <a:t>Programs</a:t>
            </a:r>
            <a:r>
              <a:rPr lang="en-US" sz="2400" dirty="0" smtClean="0"/>
              <a:t>: Advanced event management 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/>
              <a:t>Forms</a:t>
            </a:r>
            <a:r>
              <a:rPr lang="en-US" sz="2400" dirty="0" smtClean="0"/>
              <a:t>: Create custom registration and purchase forms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/>
              <a:t>Utilities</a:t>
            </a:r>
            <a:r>
              <a:rPr lang="en-US" sz="2400" dirty="0" smtClean="0"/>
              <a:t>: Set options that apply to all events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067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 Forms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lnSpc>
                <a:spcPts val="28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Creating and managing forms is a standalone training topic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Powerful feature that lets you:</a:t>
            </a:r>
          </a:p>
          <a:p>
            <a:pPr marL="1033463" lvl="1" indent="-457200">
              <a:lnSpc>
                <a:spcPts val="2400"/>
              </a:lnSpc>
              <a:spcAft>
                <a:spcPts val="600"/>
              </a:spcAft>
            </a:pPr>
            <a:r>
              <a:rPr lang="en-US" sz="2400" dirty="0" smtClean="0"/>
              <a:t>Collect important data</a:t>
            </a:r>
          </a:p>
          <a:p>
            <a:pPr marL="1033463" lvl="1" indent="-457200">
              <a:lnSpc>
                <a:spcPts val="2200"/>
              </a:lnSpc>
              <a:spcAft>
                <a:spcPts val="600"/>
              </a:spcAft>
            </a:pPr>
            <a:r>
              <a:rPr lang="en-US" sz="2400" dirty="0" smtClean="0"/>
              <a:t>Indicate that customer reviewed and accepts waivers and policies</a:t>
            </a:r>
          </a:p>
          <a:p>
            <a:pPr marL="1033463" lvl="1" indent="-457200">
              <a:lnSpc>
                <a:spcPts val="2400"/>
              </a:lnSpc>
              <a:spcAft>
                <a:spcPts val="600"/>
              </a:spcAft>
            </a:pPr>
            <a:r>
              <a:rPr lang="en-US" sz="2400" dirty="0" smtClean="0"/>
              <a:t>Upsell additional items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Benefits</a:t>
            </a:r>
          </a:p>
          <a:p>
            <a:pPr marL="1033463" lvl="1" indent="-457200">
              <a:lnSpc>
                <a:spcPts val="2400"/>
              </a:lnSpc>
              <a:spcAft>
                <a:spcPts val="600"/>
              </a:spcAft>
            </a:pPr>
            <a:r>
              <a:rPr lang="en-US" sz="2400" dirty="0"/>
              <a:t>Reusable</a:t>
            </a:r>
          </a:p>
          <a:p>
            <a:pPr marL="1033463" lvl="1" indent="-457200">
              <a:lnSpc>
                <a:spcPts val="2200"/>
              </a:lnSpc>
              <a:spcAft>
                <a:spcPts val="600"/>
              </a:spcAft>
            </a:pPr>
            <a:r>
              <a:rPr lang="en-US" sz="2400" dirty="0"/>
              <a:t>Can assign to specific registrant types, all registrant types, or just once per registration</a:t>
            </a:r>
          </a:p>
          <a:p>
            <a:pPr marL="1033463" lvl="1" indent="-457200">
              <a:lnSpc>
                <a:spcPts val="2400"/>
              </a:lnSpc>
              <a:spcAft>
                <a:spcPts val="600"/>
              </a:spcAft>
            </a:pPr>
            <a:r>
              <a:rPr lang="en-US" sz="2400" dirty="0"/>
              <a:t>Form </a:t>
            </a:r>
            <a:r>
              <a:rPr lang="en-US" sz="2400" dirty="0" smtClean="0"/>
              <a:t>and items on forms can </a:t>
            </a:r>
            <a:r>
              <a:rPr lang="en-US" sz="2400" dirty="0"/>
              <a:t>be optional or required</a:t>
            </a:r>
          </a:p>
          <a:p>
            <a:pPr marL="1033463" lvl="1" indent="-457200">
              <a:lnSpc>
                <a:spcPts val="2200"/>
              </a:lnSpc>
              <a:spcAft>
                <a:spcPts val="600"/>
              </a:spcAft>
            </a:pPr>
            <a:r>
              <a:rPr lang="en-US" sz="2400" dirty="0"/>
              <a:t>Required items must be complete to submit registration or reservations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1033463" lvl="1" indent="-45720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908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7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Set up administrator accounts for staff 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Start </a:t>
            </a:r>
            <a:r>
              <a:rPr lang="en-US" sz="2800" dirty="0"/>
              <a:t>thinking about how </a:t>
            </a:r>
            <a:r>
              <a:rPr lang="en-US" sz="2800" dirty="0" smtClean="0"/>
              <a:t>to </a:t>
            </a:r>
            <a:r>
              <a:rPr lang="en-US" sz="2800" dirty="0"/>
              <a:t>structure </a:t>
            </a:r>
            <a:r>
              <a:rPr lang="en-US" sz="2800" dirty="0" smtClean="0"/>
              <a:t>your organization’s financial accounts in Doubleknot 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1650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31775" indent="-2317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Introduction to Doubleknot</a:t>
            </a:r>
          </a:p>
          <a:p>
            <a:pPr marL="231775" indent="-2317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Introduction to constituent profiles</a:t>
            </a:r>
          </a:p>
          <a:p>
            <a:pPr marL="231775" indent="-2317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Creating administrator logon accounts</a:t>
            </a:r>
          </a:p>
          <a:p>
            <a:pPr marL="231775" indent="-2317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Introduction to financial account management</a:t>
            </a:r>
          </a:p>
          <a:p>
            <a:pPr marL="231775" indent="-2317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Introduction to Event Management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5861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Log on at www.doubleknot.com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After logon, the main </a:t>
            </a:r>
            <a:r>
              <a:rPr lang="en-US" sz="2800" dirty="0" smtClean="0"/>
              <a:t>Doubleknot Feature List </a:t>
            </a:r>
            <a:r>
              <a:rPr lang="en-US" sz="2800" dirty="0"/>
              <a:t>page is displayed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Doubleknot site will be branded to match your existing web 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General sections</a:t>
            </a:r>
          </a:p>
          <a:p>
            <a:pPr marL="1033463" lvl="1" indent="-457200">
              <a:spcAft>
                <a:spcPts val="0"/>
              </a:spcAft>
              <a:buFont typeface="Calibri" panose="020F0502020204030204" pitchFamily="34" charset="0"/>
              <a:buChar char="–"/>
            </a:pPr>
            <a:r>
              <a:rPr lang="en-US" sz="2400" dirty="0" smtClean="0"/>
              <a:t>Top-level navigation links </a:t>
            </a:r>
            <a:endParaRPr lang="en-US" sz="2400" dirty="0"/>
          </a:p>
          <a:p>
            <a:pPr marL="1033463" lvl="1" indent="-457200">
              <a:spcAft>
                <a:spcPts val="0"/>
              </a:spcAft>
              <a:buFont typeface="Calibri" panose="020F0502020204030204" pitchFamily="34" charset="0"/>
              <a:buChar char="–"/>
            </a:pPr>
            <a:r>
              <a:rPr lang="en-US" sz="2400" dirty="0" smtClean="0"/>
              <a:t>Organization menu</a:t>
            </a:r>
          </a:p>
          <a:p>
            <a:pPr marL="1033463" lvl="1" indent="-457200">
              <a:spcAft>
                <a:spcPts val="0"/>
              </a:spcAft>
              <a:buFont typeface="Calibri" panose="020F0502020204030204" pitchFamily="34" charset="0"/>
              <a:buChar char="–"/>
            </a:pPr>
            <a:r>
              <a:rPr lang="en-US" sz="2400" dirty="0" smtClean="0"/>
              <a:t>Administer panel</a:t>
            </a:r>
          </a:p>
        </p:txBody>
      </p:sp>
    </p:spTree>
    <p:extLst>
      <p:ext uri="{BB962C8B-B14F-4D97-AF65-F5344CB8AC3E}">
        <p14:creationId xmlns:p14="http://schemas.microsoft.com/office/powerpoint/2010/main" val="413976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Organizations and </a:t>
            </a:r>
            <a:r>
              <a:rPr lang="en-US" dirty="0" err="1" smtClean="0"/>
              <a:t>Suborgs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Organization menu is at the top of </a:t>
            </a:r>
            <a:r>
              <a:rPr lang="en-US" sz="2800" dirty="0" smtClean="0"/>
              <a:t>most pages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In Doubleknot, “organization” </a:t>
            </a:r>
            <a:r>
              <a:rPr lang="en-US" sz="2800" dirty="0"/>
              <a:t>represents your enterprise as a whole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Suborganizations are similar to operating departments and they let you:</a:t>
            </a:r>
          </a:p>
          <a:p>
            <a:pPr marL="1033463" lvl="1" indent="-457200"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400" b="1" dirty="0"/>
              <a:t>Separate </a:t>
            </a:r>
            <a:r>
              <a:rPr lang="en-US" sz="2400" b="1" dirty="0" smtClean="0"/>
              <a:t>different kinds of content </a:t>
            </a:r>
            <a:r>
              <a:rPr lang="en-US" sz="2400" dirty="0"/>
              <a:t>in a way that makes sense for your visitors </a:t>
            </a:r>
          </a:p>
          <a:p>
            <a:pPr marL="1033463" lvl="1" indent="-457200">
              <a:spcAft>
                <a:spcPts val="0"/>
              </a:spcAft>
              <a:buFont typeface="Calibri" panose="020F0502020204030204" pitchFamily="34" charset="0"/>
              <a:buChar char="–"/>
            </a:pPr>
            <a:r>
              <a:rPr lang="en-US" sz="2400" b="1" dirty="0"/>
              <a:t>Manage internal access </a:t>
            </a:r>
            <a:r>
              <a:rPr lang="en-US" sz="2400" dirty="0"/>
              <a:t>to different </a:t>
            </a:r>
            <a:r>
              <a:rPr lang="en-US" sz="2400" dirty="0" smtClean="0"/>
              <a:t>areas/departments using permissions</a:t>
            </a:r>
            <a:endParaRPr lang="en-US" sz="2400" dirty="0"/>
          </a:p>
          <a:p>
            <a:pPr marL="1033463" lvl="1" indent="-457200">
              <a:spcAft>
                <a:spcPts val="0"/>
              </a:spcAft>
              <a:buFont typeface="Calibri" panose="020F0502020204030204" pitchFamily="34" charset="0"/>
              <a:buChar char="–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17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Administer Panel &amp; Finding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Administer panel provides access to most administrative functions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To access printable PDF documentation, </a:t>
            </a:r>
            <a:br>
              <a:rPr lang="en-US" sz="2800" dirty="0" smtClean="0"/>
            </a:br>
            <a:r>
              <a:rPr lang="en-US" sz="2800" dirty="0" smtClean="0"/>
              <a:t>click </a:t>
            </a:r>
            <a:r>
              <a:rPr lang="en-US" sz="2800" b="1" dirty="0" smtClean="0"/>
              <a:t>User Manuals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To find indexed online help, click </a:t>
            </a:r>
            <a:r>
              <a:rPr lang="en-US" sz="2800" b="1" dirty="0" smtClean="0"/>
              <a:t>Help</a:t>
            </a:r>
            <a:r>
              <a:rPr lang="en-US" sz="2800" dirty="0" smtClean="0"/>
              <a:t> at </a:t>
            </a:r>
            <a:br>
              <a:rPr lang="en-US" sz="2800" dirty="0" smtClean="0"/>
            </a:br>
            <a:r>
              <a:rPr lang="en-US" sz="2800" dirty="0" smtClean="0"/>
              <a:t>the top of the page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To view recorded training videos and webinars, </a:t>
            </a:r>
            <a:br>
              <a:rPr lang="en-US" sz="2800" dirty="0" smtClean="0"/>
            </a:br>
            <a:r>
              <a:rPr lang="en-US" sz="2800" dirty="0" smtClean="0"/>
              <a:t>click </a:t>
            </a:r>
            <a:r>
              <a:rPr lang="en-US" sz="2800" b="1" dirty="0" smtClean="0"/>
              <a:t>Training Videos </a:t>
            </a:r>
            <a:r>
              <a:rPr lang="en-US" sz="2800" dirty="0" smtClean="0"/>
              <a:t>at the top of the page</a:t>
            </a:r>
          </a:p>
        </p:txBody>
      </p:sp>
    </p:spTree>
    <p:extLst>
      <p:ext uri="{BB962C8B-B14F-4D97-AF65-F5344CB8AC3E}">
        <p14:creationId xmlns:p14="http://schemas.microsoft.com/office/powerpoint/2010/main" val="184854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to Constituent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Constituent</a:t>
            </a:r>
            <a:r>
              <a:rPr lang="en-US" sz="2800" dirty="0" smtClean="0"/>
              <a:t>: Anyone recorded in Doubleknot. Typically visitors, customers, members and donors.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Constituent profile</a:t>
            </a:r>
            <a:r>
              <a:rPr lang="en-US" sz="2800" dirty="0" smtClean="0"/>
              <a:t>: The record of all their information in Doubleknot.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Constituent Management section</a:t>
            </a:r>
          </a:p>
          <a:p>
            <a:pPr marL="623888" lvl="1" indent="-279400">
              <a:buFont typeface="Calibri" panose="020F0502020204030204" pitchFamily="34" charset="0"/>
              <a:buChar char="–"/>
            </a:pPr>
            <a:r>
              <a:rPr lang="en-US" sz="2400" b="1" dirty="0" smtClean="0"/>
              <a:t>Constituents</a:t>
            </a:r>
            <a:r>
              <a:rPr lang="en-US" sz="2400" dirty="0" smtClean="0"/>
              <a:t>: Create, edit and query the user database</a:t>
            </a:r>
          </a:p>
          <a:p>
            <a:pPr marL="623888" lvl="1" indent="-279400">
              <a:buFont typeface="Calibri" panose="020F0502020204030204" pitchFamily="34" charset="0"/>
              <a:buChar char="–"/>
            </a:pPr>
            <a:r>
              <a:rPr lang="en-US" sz="2400" b="1" dirty="0" smtClean="0"/>
              <a:t>Groups</a:t>
            </a:r>
            <a:r>
              <a:rPr lang="en-US" sz="2400" dirty="0" smtClean="0"/>
              <a:t>: Create</a:t>
            </a:r>
            <a:r>
              <a:rPr lang="en-US" sz="2400" dirty="0"/>
              <a:t>, edit and assign constituents to groups</a:t>
            </a:r>
          </a:p>
          <a:p>
            <a:pPr marL="623888" lvl="1" indent="-279400">
              <a:buFont typeface="Calibri" panose="020F0502020204030204" pitchFamily="34" charset="0"/>
              <a:buChar char="–"/>
            </a:pPr>
            <a:r>
              <a:rPr lang="en-US" sz="2400" b="1" dirty="0" smtClean="0"/>
              <a:t>Permissions</a:t>
            </a:r>
            <a:r>
              <a:rPr lang="en-US" sz="2400" dirty="0" smtClean="0"/>
              <a:t>: </a:t>
            </a:r>
            <a:r>
              <a:rPr lang="en-US" sz="2400" dirty="0"/>
              <a:t>Assign logon permissions </a:t>
            </a:r>
          </a:p>
          <a:p>
            <a:pPr marL="623888" lvl="1" indent="-279400">
              <a:buFont typeface="Calibri" panose="020F0502020204030204" pitchFamily="34" charset="0"/>
              <a:buChar char="–"/>
            </a:pPr>
            <a:r>
              <a:rPr lang="en-US" sz="2400" b="1" dirty="0" smtClean="0"/>
              <a:t>Utilities</a:t>
            </a:r>
            <a:r>
              <a:rPr lang="en-US" sz="2400" dirty="0" smtClean="0"/>
              <a:t>: Tools to customize information and import groups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56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Constituents Created?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lnSpc>
                <a:spcPts val="28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Constituent </a:t>
            </a:r>
            <a:r>
              <a:rPr lang="en-US" sz="2400" dirty="0"/>
              <a:t>profile with logon information is </a:t>
            </a:r>
            <a:r>
              <a:rPr lang="en-US" sz="2400" dirty="0" smtClean="0"/>
              <a:t>automatically created when someone registers or makes a purchase. </a:t>
            </a:r>
            <a:endParaRPr lang="en-US" sz="2400" dirty="0"/>
          </a:p>
          <a:p>
            <a:pPr marL="342900" indent="-342900">
              <a:lnSpc>
                <a:spcPts val="28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A constituent </a:t>
            </a:r>
            <a:r>
              <a:rPr lang="en-US" sz="2400" dirty="0"/>
              <a:t>profile without logon information is automatically </a:t>
            </a:r>
            <a:r>
              <a:rPr lang="en-US" sz="2400" dirty="0" smtClean="0"/>
              <a:t>created when someone adds you to a registration. </a:t>
            </a:r>
            <a:endParaRPr lang="en-US" sz="2400" dirty="0"/>
          </a:p>
          <a:p>
            <a:pPr marL="342900" indent="-342900">
              <a:lnSpc>
                <a:spcPts val="28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If you require visitors to log on or create a profile to register, the visitor creates a constituent profile with logon info.</a:t>
            </a:r>
          </a:p>
          <a:p>
            <a:pPr marL="342900" indent="-342900">
              <a:lnSpc>
                <a:spcPts val="28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Constituents can be imported from a file. </a:t>
            </a:r>
          </a:p>
          <a:p>
            <a:pPr marL="342900" indent="-3429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You can manually create constituents, which is how you’re going to create logon accounts for your team. </a:t>
            </a:r>
          </a:p>
          <a:p>
            <a:pPr marL="1033463" lvl="1" indent="-457200">
              <a:spcAft>
                <a:spcPts val="0"/>
              </a:spcAft>
              <a:buFont typeface="+mj-lt"/>
              <a:buAutoNum type="arabicPeriod"/>
            </a:pPr>
            <a:r>
              <a:rPr lang="en-US" sz="2000" dirty="0" smtClean="0"/>
              <a:t>Create the constituent</a:t>
            </a:r>
          </a:p>
          <a:p>
            <a:pPr marL="1033463" lvl="1" indent="-457200">
              <a:buFont typeface="+mj-lt"/>
              <a:buAutoNum type="arabicPeriod"/>
            </a:pPr>
            <a:r>
              <a:rPr lang="en-US" sz="2000" dirty="0" smtClean="0"/>
              <a:t>Assign administrator permissions so they can access Doubleknot</a:t>
            </a:r>
          </a:p>
        </p:txBody>
      </p:sp>
    </p:spTree>
    <p:extLst>
      <p:ext uri="{BB962C8B-B14F-4D97-AF65-F5344CB8AC3E}">
        <p14:creationId xmlns:p14="http://schemas.microsoft.com/office/powerpoint/2010/main" val="131703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Constituent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sz="2800" dirty="0" smtClean="0"/>
              <a:t>At the top right, click </a:t>
            </a:r>
            <a:r>
              <a:rPr lang="en-US" sz="2800" b="1" dirty="0" smtClean="0"/>
              <a:t>New Constituent</a:t>
            </a:r>
            <a:r>
              <a:rPr lang="en-US" sz="2800" dirty="0" smtClean="0"/>
              <a:t>. 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Enter information in the profile. For an administrator profile, you must include:</a:t>
            </a:r>
          </a:p>
          <a:p>
            <a:pPr marL="1090613" lvl="1" indent="-514350"/>
            <a:r>
              <a:rPr lang="en-US" sz="2400" dirty="0" smtClean="0"/>
              <a:t>First name</a:t>
            </a:r>
          </a:p>
          <a:p>
            <a:pPr marL="1090613" lvl="1" indent="-514350"/>
            <a:r>
              <a:rPr lang="en-US" sz="2400" dirty="0" smtClean="0"/>
              <a:t>Last name</a:t>
            </a:r>
          </a:p>
          <a:p>
            <a:pPr marL="1090613" lvl="1" indent="-514350"/>
            <a:r>
              <a:rPr lang="en-US" sz="2400" dirty="0" smtClean="0"/>
              <a:t>Primary email</a:t>
            </a:r>
          </a:p>
          <a:p>
            <a:pPr marL="1090613" lvl="1" indent="-514350">
              <a:spcAft>
                <a:spcPts val="0"/>
              </a:spcAft>
            </a:pPr>
            <a:r>
              <a:rPr lang="en-US" sz="2400" dirty="0" smtClean="0"/>
              <a:t>Optional:</a:t>
            </a:r>
          </a:p>
          <a:p>
            <a:pPr marL="1485900" lvl="2" indent="-342900"/>
            <a:r>
              <a:rPr lang="en-US" sz="2000" dirty="0" smtClean="0"/>
              <a:t>Default privileges</a:t>
            </a:r>
          </a:p>
          <a:p>
            <a:pPr marL="1485900" lvl="2" indent="-342900"/>
            <a:r>
              <a:rPr lang="en-US" sz="2000" dirty="0" smtClean="0"/>
              <a:t>Email their logon ID and password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800" dirty="0" smtClean="0"/>
              <a:t>Click </a:t>
            </a:r>
            <a:r>
              <a:rPr lang="en-US" sz="2800" b="1" dirty="0" smtClean="0"/>
              <a:t>Add</a:t>
            </a:r>
            <a:r>
              <a:rPr lang="en-US" sz="2800" dirty="0" smtClean="0"/>
              <a:t>. 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60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Administrator Permissions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Permissions control what </a:t>
            </a:r>
            <a:r>
              <a:rPr lang="en-US" sz="2800" b="1" dirty="0" smtClean="0"/>
              <a:t>areas </a:t>
            </a:r>
            <a:r>
              <a:rPr lang="en-US" sz="2800" dirty="0" smtClean="0"/>
              <a:t>of Doubleknot you can access and what </a:t>
            </a:r>
            <a:r>
              <a:rPr lang="en-US" sz="2800" b="1" dirty="0" smtClean="0"/>
              <a:t>actions</a:t>
            </a:r>
            <a:r>
              <a:rPr lang="en-US" sz="2800" dirty="0" smtClean="0"/>
              <a:t> you can perform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Doubleknot has more than a dozen different permission areas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Individual </a:t>
            </a:r>
            <a:r>
              <a:rPr lang="en-US" sz="2800" dirty="0"/>
              <a:t>permissions vs. permission roles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008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8_DK_BasicPresentation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2018_DK_BasicPresentationTemplate</Template>
  <TotalTime>131</TotalTime>
  <Words>953</Words>
  <Application>Microsoft Office PowerPoint</Application>
  <PresentationFormat>On-screen Show (4:3)</PresentationFormat>
  <Paragraphs>139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2018_DK_BasicPresentationTemplate</vt:lpstr>
      <vt:lpstr>Administration &amp; Configuration Basics</vt:lpstr>
      <vt:lpstr>Overview </vt:lpstr>
      <vt:lpstr>Getting Started</vt:lpstr>
      <vt:lpstr>Organizations and Suborgs</vt:lpstr>
      <vt:lpstr>Administer Panel &amp; Finding Help</vt:lpstr>
      <vt:lpstr>Intro to Constituent Management</vt:lpstr>
      <vt:lpstr>How Are Constituents Created?</vt:lpstr>
      <vt:lpstr>Creating a Constituent </vt:lpstr>
      <vt:lpstr>About Administrator Permissions</vt:lpstr>
      <vt:lpstr>Assigning Administrator Permissions</vt:lpstr>
      <vt:lpstr>IMPORTANT! </vt:lpstr>
      <vt:lpstr>Understanding Permission Roles</vt:lpstr>
      <vt:lpstr>Intro to Financial Accounts</vt:lpstr>
      <vt:lpstr>Creating a New Financial Account</vt:lpstr>
      <vt:lpstr>Other Items in Financial Accounts</vt:lpstr>
      <vt:lpstr>Intro to Event Management</vt:lpstr>
      <vt:lpstr>Custom Forms </vt:lpstr>
      <vt:lpstr>Questions?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Administration Training</dc:title>
  <dc:creator>Elissa K Miller</dc:creator>
  <cp:lastModifiedBy>Elissa K Miller</cp:lastModifiedBy>
  <cp:revision>28</cp:revision>
  <cp:lastPrinted>2018-10-25T22:25:42Z</cp:lastPrinted>
  <dcterms:created xsi:type="dcterms:W3CDTF">2018-10-23T15:54:55Z</dcterms:created>
  <dcterms:modified xsi:type="dcterms:W3CDTF">2018-11-28T22:43:39Z</dcterms:modified>
</cp:coreProperties>
</file>