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0" r:id="rId3"/>
    <p:sldId id="258" r:id="rId4"/>
    <p:sldId id="262" r:id="rId5"/>
    <p:sldId id="263" r:id="rId6"/>
    <p:sldId id="265" r:id="rId7"/>
    <p:sldId id="267" r:id="rId8"/>
    <p:sldId id="259" r:id="rId9"/>
    <p:sldId id="268" r:id="rId10"/>
    <p:sldId id="260" r:id="rId11"/>
    <p:sldId id="269" r:id="rId12"/>
    <p:sldId id="273" r:id="rId13"/>
    <p:sldId id="274" r:id="rId14"/>
    <p:sldId id="27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5C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2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6A05CC-0BA4-4D99-A081-E8694A4856A3}" type="datetimeFigureOut">
              <a:rPr lang="en-US" smtClean="0"/>
              <a:t>3/22/2016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3F86F8-5AAA-4CC4-BE79-D16991FCE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613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F86F8-5AAA-4CC4-BE79-D16991FCEE2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2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F86F8-5AAA-4CC4-BE79-D16991FCEE2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7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F86F8-5AAA-4CC4-BE79-D16991FCEE2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765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F86F8-5AAA-4CC4-BE79-D16991FCEE2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779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 algn="ctr">
              <a:defRPr>
                <a:solidFill>
                  <a:srgbClr val="115CA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0480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Other text you might need</a:t>
            </a:r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67508" y="335616"/>
            <a:ext cx="1924092" cy="35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457200" y="6477000"/>
            <a:ext cx="8229600" cy="230832"/>
            <a:chOff x="457200" y="6477000"/>
            <a:chExt cx="8229600" cy="230832"/>
          </a:xfrm>
        </p:grpSpPr>
        <p:cxnSp>
          <p:nvCxnSpPr>
            <p:cNvPr id="10" name="Straight Connector 9"/>
            <p:cNvCxnSpPr/>
            <p:nvPr userDrawn="1"/>
          </p:nvCxnSpPr>
          <p:spPr>
            <a:xfrm>
              <a:off x="457200" y="6477000"/>
              <a:ext cx="82296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 userDrawn="1"/>
          </p:nvSpPr>
          <p:spPr>
            <a:xfrm>
              <a:off x="457200" y="6477000"/>
              <a:ext cx="8229600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spc="100" baseline="0" dirty="0" smtClean="0">
                  <a:solidFill>
                    <a:schemeClr val="bg1">
                      <a:lumMod val="50000"/>
                    </a:schemeClr>
                  </a:solidFill>
                </a:rPr>
                <a:t>Telephone: (408) 971-9120  |  www.doubleknot.com  |  doubleknot@doubleknot.com | @</a:t>
              </a:r>
              <a:r>
                <a:rPr lang="en-US" sz="900" spc="100" baseline="0" dirty="0" err="1" smtClean="0">
                  <a:solidFill>
                    <a:schemeClr val="bg1">
                      <a:lumMod val="50000"/>
                    </a:schemeClr>
                  </a:solidFill>
                </a:rPr>
                <a:t>doubleknotinc</a:t>
              </a:r>
              <a:r>
                <a:rPr lang="en-US" sz="900" spc="100" baseline="0" dirty="0" smtClean="0">
                  <a:solidFill>
                    <a:schemeClr val="bg1">
                      <a:lumMod val="50000"/>
                    </a:schemeClr>
                  </a:solidFill>
                </a:rPr>
                <a:t> |  © 2016 Doubleknot, Inc.</a:t>
              </a:r>
              <a:endParaRPr lang="en-US" sz="900" spc="100" baseline="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5015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l">
              <a:defRPr sz="3600">
                <a:solidFill>
                  <a:srgbClr val="115CA7"/>
                </a:solidFill>
              </a:defRPr>
            </a:lvl1pPr>
          </a:lstStyle>
          <a:p>
            <a:r>
              <a:rPr lang="en-US" dirty="0" smtClean="0"/>
              <a:t>Slide Title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None/>
              <a:defRPr baseline="0"/>
            </a:lvl1pPr>
            <a:lvl2pPr marL="576263" indent="-228600">
              <a:buFont typeface="Arial" panose="020B0604020202020204" pitchFamily="34" charset="0"/>
              <a:buChar char="•"/>
              <a:defRPr/>
            </a:lvl2pPr>
            <a:lvl4pPr marL="804863" indent="-228600">
              <a:defRPr sz="2400"/>
            </a:lvl4pPr>
            <a:lvl5pPr marL="1033463" indent="-228600">
              <a:buFont typeface="Arial" panose="020B0604020202020204" pitchFamily="34" charset="0"/>
              <a:buChar char="•"/>
              <a:tabLst>
                <a:tab pos="1828800" algn="l"/>
              </a:tabLst>
              <a:defRPr/>
            </a:lvl5pPr>
          </a:lstStyle>
          <a:p>
            <a:pPr lvl="0"/>
            <a:r>
              <a:rPr lang="en-US" dirty="0" smtClean="0"/>
              <a:t>Plain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67508" y="335616"/>
            <a:ext cx="1924092" cy="35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 userDrawn="1"/>
        </p:nvSpPr>
        <p:spPr>
          <a:xfrm>
            <a:off x="457200" y="6473952"/>
            <a:ext cx="8229600" cy="2286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10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Telephone: (408) 971-9120  |  www.doubleknot.com  |  doubleknot@doubleknot.com | @</a:t>
            </a:r>
            <a:r>
              <a:rPr kumimoji="0" lang="en-US" sz="900" b="0" i="0" u="none" strike="noStrike" kern="1200" cap="none" spc="100" normalizeH="0" baseline="0" noProof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doubleknotinc</a:t>
            </a:r>
            <a:r>
              <a:rPr kumimoji="0" lang="en-US" sz="900" b="0" i="0" u="none" strike="noStrike" kern="1200" cap="none" spc="10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|  © 2016 Doubleknot, </a:t>
            </a:r>
            <a:r>
              <a:rPr kumimoji="0" lang="en-US" sz="900" b="0" i="0" u="none" strike="noStrike" kern="1200" cap="none" spc="100" normalizeH="0" baseline="0" noProof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</a:t>
            </a:r>
            <a:endParaRPr kumimoji="0" lang="en-US" sz="900" b="0" i="0" u="none" strike="noStrike" kern="1200" cap="none" spc="10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477000"/>
            <a:ext cx="82296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9861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solidFill>
                  <a:srgbClr val="115CA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Plain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Plain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67508" y="335616"/>
            <a:ext cx="1924092" cy="35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 userDrawn="1"/>
        </p:nvSpPr>
        <p:spPr>
          <a:xfrm>
            <a:off x="457200" y="6477000"/>
            <a:ext cx="82296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Telephone: (408) 971-9120  |  www.doubleknot.com  |  doubleknot@doubleknot.com | @</a:t>
            </a:r>
            <a:r>
              <a:rPr lang="en-US" sz="900" spc="100" baseline="0" dirty="0" err="1" smtClean="0">
                <a:solidFill>
                  <a:schemeClr val="bg1">
                    <a:lumMod val="50000"/>
                  </a:schemeClr>
                </a:solidFill>
              </a:rPr>
              <a:t>doubleknotinc</a:t>
            </a:r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 |  © 2016 Doubleknot, Inc.</a:t>
            </a:r>
            <a:endParaRPr lang="en-US" sz="900" spc="100" baseline="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477000"/>
            <a:ext cx="82296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0786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Plain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Plain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67508" y="335616"/>
            <a:ext cx="1924092" cy="35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 userDrawn="1"/>
        </p:nvSpPr>
        <p:spPr>
          <a:xfrm>
            <a:off x="457200" y="6477000"/>
            <a:ext cx="82296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Telephone: (408) 971-9120  |  www.doubleknot.com  |  doubleknot@doubleknot.com | @</a:t>
            </a:r>
            <a:r>
              <a:rPr lang="en-US" sz="900" spc="100" baseline="0" dirty="0" err="1" smtClean="0">
                <a:solidFill>
                  <a:schemeClr val="bg1">
                    <a:lumMod val="50000"/>
                  </a:schemeClr>
                </a:solidFill>
              </a:rPr>
              <a:t>doubleknotinc</a:t>
            </a:r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 |  © 2016 Doubleknot, Inc.</a:t>
            </a:r>
            <a:endParaRPr lang="en-US" sz="900" spc="100" baseline="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477000"/>
            <a:ext cx="82296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156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67508" y="335616"/>
            <a:ext cx="1924092" cy="35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457200" y="6477000"/>
            <a:ext cx="82296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Telephone: (408) 971-9120  |  www.doubleknot.com  |  doubleknot@doubleknot.com | @</a:t>
            </a:r>
            <a:r>
              <a:rPr lang="en-US" sz="900" spc="100" baseline="0" dirty="0" err="1" smtClean="0">
                <a:solidFill>
                  <a:schemeClr val="bg1">
                    <a:lumMod val="50000"/>
                  </a:schemeClr>
                </a:solidFill>
              </a:rPr>
              <a:t>doubleknotinc</a:t>
            </a:r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 |  © 2016 Doubleknot, Inc.</a:t>
            </a:r>
            <a:endParaRPr lang="en-US" sz="900" spc="100" baseline="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6477000"/>
            <a:ext cx="82296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9408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67508" y="335616"/>
            <a:ext cx="1924092" cy="35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457200" y="6477000"/>
            <a:ext cx="82296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Telephone: (408) 971-9120  |  www.doubleknot.com  |  doubleknot@doubleknot.com | @</a:t>
            </a:r>
            <a:r>
              <a:rPr lang="en-US" sz="900" spc="100" baseline="0" dirty="0" err="1" smtClean="0">
                <a:solidFill>
                  <a:schemeClr val="bg1">
                    <a:lumMod val="50000"/>
                  </a:schemeClr>
                </a:solidFill>
              </a:rPr>
              <a:t>doubleknotinc</a:t>
            </a:r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 |  © 2016 Doubleknot, Inc.</a:t>
            </a:r>
            <a:endParaRPr lang="en-US" sz="900" spc="100" baseline="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477000"/>
            <a:ext cx="82296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1438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Plain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085F8-3F2F-428C-B1BA-A7B61462A281}" type="datetimeFigureOut">
              <a:rPr lang="en-US" smtClean="0"/>
              <a:t>3/22/2016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88C0C-CC25-4050-8D6C-2469F0889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932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rgbClr val="115CA7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463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62063" indent="-22860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Doubleknot for Girl Scout Councils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/>
          <a:lstStyle/>
          <a:p>
            <a:r>
              <a:rPr lang="en-US" i="1" dirty="0" smtClean="0"/>
              <a:t>Integrated registrations and reservations and management with support for mobile payments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92339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Integrated Doubleknot Features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52578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800" b="1" dirty="0"/>
              <a:t>Custom Forms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Offer add-ons like meal plans, patches or T-shirts for sale online during the reservation or registration process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Required forms must be completed to submit reservation</a:t>
            </a:r>
          </a:p>
          <a:p>
            <a:pPr>
              <a:spcBef>
                <a:spcPts val="1200"/>
              </a:spcBef>
            </a:pPr>
            <a:r>
              <a:rPr lang="en-US" sz="1800" b="1" dirty="0" smtClean="0"/>
              <a:t>Payment Options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Online or offline payments including Cookie Dough rewards cards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Payment schedules and automatic billing reminders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Early discounts and late fees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Discount codes </a:t>
            </a:r>
            <a:r>
              <a:rPr lang="en-US" sz="1800" dirty="0"/>
              <a:t>and promotions 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Collect on-site payments with free Sales Station Mobile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51816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1800" b="1" dirty="0"/>
              <a:t>Reporting and Analytics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Dozens of standard reports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Create and save </a:t>
            </a:r>
            <a:r>
              <a:rPr lang="en-US" sz="1800" dirty="0" smtClean="0"/>
              <a:t>custom </a:t>
            </a:r>
            <a:r>
              <a:rPr lang="en-US" sz="1800" dirty="0"/>
              <a:t>reports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with </a:t>
            </a:r>
            <a:r>
              <a:rPr lang="en-US" sz="1800" dirty="0"/>
              <a:t>Report </a:t>
            </a:r>
            <a:r>
              <a:rPr lang="en-US" sz="1800" dirty="0" smtClean="0"/>
              <a:t>Writer</a:t>
            </a:r>
            <a:endParaRPr lang="en-US" sz="1800" b="1" dirty="0" smtClean="0"/>
          </a:p>
          <a:p>
            <a:pPr>
              <a:spcBef>
                <a:spcPts val="1200"/>
              </a:spcBef>
            </a:pPr>
            <a:r>
              <a:rPr lang="en-US" sz="1800" b="1" dirty="0" smtClean="0"/>
              <a:t>Comprehensive </a:t>
            </a:r>
            <a:r>
              <a:rPr lang="en-US" sz="1800" b="1" dirty="0"/>
              <a:t>Communications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Custom confirmations, receipts, billing reminders and tickets are sent automatically for any reservation and registration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Status reports and administrative events and facilities calendars keep property, council, troop and volunteer staff up to date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Automatically schedule email to any group or to people who match a database query</a:t>
            </a:r>
          </a:p>
        </p:txBody>
      </p:sp>
    </p:spTree>
    <p:extLst>
      <p:ext uri="{BB962C8B-B14F-4D97-AF65-F5344CB8AC3E}">
        <p14:creationId xmlns:p14="http://schemas.microsoft.com/office/powerpoint/2010/main" val="398506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Event and Facility Check-in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Registrants can display print-at-home or mobile tickets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Group tickets speed check-in and reduce paper waste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Check-in registrants or groups by scan or lookup</a:t>
            </a:r>
          </a:p>
          <a:p>
            <a:pPr marL="1033463" lvl="1" indent="-457200"/>
            <a:r>
              <a:rPr lang="en-US" sz="2200" dirty="0" smtClean="0"/>
              <a:t>Automatically record attendance</a:t>
            </a:r>
          </a:p>
          <a:p>
            <a:pPr marL="1033463" lvl="1" indent="-457200"/>
            <a:r>
              <a:rPr lang="en-US" sz="2200" dirty="0" smtClean="0"/>
              <a:t>Collect outstanding payments without handling cash</a:t>
            </a:r>
          </a:p>
          <a:p>
            <a:pPr marL="1033463" lvl="1" indent="-457200"/>
            <a:r>
              <a:rPr lang="en-US" sz="2200" dirty="0" smtClean="0"/>
              <a:t>Add more people or merchandise to the registration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85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Mobile Ticket and Mobile POS</a:t>
            </a:r>
            <a:endParaRPr lang="en-US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676400"/>
            <a:ext cx="4648200" cy="3509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783" y="1295400"/>
            <a:ext cx="2417617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663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Services and Support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Unlimited Free Services </a:t>
            </a:r>
            <a:endParaRPr lang="en-US" b="1" dirty="0"/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Initial </a:t>
            </a:r>
            <a:r>
              <a:rPr lang="en-US" dirty="0" smtClean="0"/>
              <a:t>training</a:t>
            </a:r>
            <a:endParaRPr lang="en-US" dirty="0"/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Initial facilities setup</a:t>
            </a:r>
            <a:endParaRPr lang="en-US" dirty="0"/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Email and </a:t>
            </a:r>
            <a:r>
              <a:rPr lang="en-US" dirty="0" smtClean="0"/>
              <a:t>telephone support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Configuration review</a:t>
            </a:r>
            <a:endParaRPr lang="en-US" dirty="0"/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Interactive webinars</a:t>
            </a:r>
          </a:p>
          <a:p>
            <a:r>
              <a:rPr lang="en-US" b="1" dirty="0" smtClean="0"/>
              <a:t>Add-On </a:t>
            </a:r>
            <a:r>
              <a:rPr lang="en-US" b="1" dirty="0"/>
              <a:t>Custom Services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Training </a:t>
            </a:r>
            <a:r>
              <a:rPr lang="en-US" dirty="0"/>
              <a:t>new staff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Setup/manage events and camps</a:t>
            </a:r>
            <a:endParaRPr lang="en-US" dirty="0"/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Adding a new </a:t>
            </a:r>
            <a:r>
              <a:rPr lang="en-US" dirty="0" smtClean="0"/>
              <a:t>facility</a:t>
            </a:r>
            <a:endParaRPr lang="en-US" dirty="0"/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Custom </a:t>
            </a:r>
            <a:r>
              <a:rPr lang="en-US" dirty="0"/>
              <a:t>forms </a:t>
            </a:r>
            <a:r>
              <a:rPr lang="en-US" dirty="0" smtClean="0"/>
              <a:t>or payment schedules</a:t>
            </a:r>
            <a:endParaRPr lang="en-US" dirty="0"/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Newsletter templates</a:t>
            </a:r>
            <a:endParaRPr lang="en-US" dirty="0"/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Custom </a:t>
            </a:r>
            <a:r>
              <a:rPr lang="en-US" dirty="0"/>
              <a:t>reports</a:t>
            </a:r>
          </a:p>
          <a:p>
            <a:r>
              <a:rPr lang="en-US" b="1" dirty="0" smtClean="0"/>
              <a:t>Always-Available </a:t>
            </a:r>
            <a:r>
              <a:rPr lang="en-US" b="1" dirty="0"/>
              <a:t>Resources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Comprehensive documentation and indexed online help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Weekly newsletter</a:t>
            </a:r>
            <a:endParaRPr lang="en-US" dirty="0"/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Training video archive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Blog and Twitter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25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Demo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6926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Doubleknot for GSUSA Councils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 dirty="0" smtClean="0"/>
              <a:t>Streamlines reservations and registration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 dirty="0"/>
              <a:t>I</a:t>
            </a:r>
            <a:r>
              <a:rPr lang="en-US" b="1" dirty="0" smtClean="0"/>
              <a:t>ncrease bookings and revenue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 dirty="0" smtClean="0"/>
              <a:t>Relieves staff burden</a:t>
            </a:r>
            <a:r>
              <a:rPr lang="en-US" dirty="0" smtClean="0"/>
              <a:t> by reducing the need to answer queries, manage calendars and track missing payments and forms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 dirty="0" smtClean="0"/>
              <a:t>Complete turnkey facilities solution!</a:t>
            </a:r>
            <a:r>
              <a:rPr lang="en-US" dirty="0" smtClean="0"/>
              <a:t> Doubleknot will provide initial configuration of all your facilities to your specifications</a:t>
            </a:r>
          </a:p>
        </p:txBody>
      </p:sp>
    </p:spTree>
    <p:extLst>
      <p:ext uri="{BB962C8B-B14F-4D97-AF65-F5344CB8AC3E}">
        <p14:creationId xmlns:p14="http://schemas.microsoft.com/office/powerpoint/2010/main" val="271512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7010400" cy="1143000"/>
          </a:xfrm>
        </p:spPr>
        <p:txBody>
          <a:bodyPr/>
          <a:lstStyle/>
          <a:p>
            <a:r>
              <a:rPr lang="en-US" b="1" dirty="0" smtClean="0"/>
              <a:t>Doubleknot’s GSUSA Clients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457200" y="1190685"/>
            <a:ext cx="4724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Girl Scouts Diamonds of Arkansas,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Oklahoma and </a:t>
            </a:r>
            <a:r>
              <a:rPr lang="en-US" sz="1600" dirty="0"/>
              <a:t>Texas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Girl Scouts Heart of the Hudson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Girl Scouts Hornets’ Nest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Girl Scouts Nations Capital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Girl Scouts North Carolina Coastal Pines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Girl Scouts of Central &amp; Southern New Jersey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Girl Scouts of Central Illinois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Girl Scouts of Citrus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Girl Scouts of Eastern Iowa and Western Illinois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Girl Scouts of Eastern Massachusetts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Girl Scouts of Eastern Washington </a:t>
            </a:r>
            <a:r>
              <a:rPr lang="en-US" sz="1600" dirty="0" smtClean="0"/>
              <a:t>and</a:t>
            </a:r>
            <a:br>
              <a:rPr lang="en-US" sz="1600" dirty="0" smtClean="0"/>
            </a:br>
            <a:r>
              <a:rPr lang="en-US" sz="1600" dirty="0" smtClean="0"/>
              <a:t> </a:t>
            </a:r>
            <a:r>
              <a:rPr lang="en-US" sz="1600" dirty="0"/>
              <a:t>Northern </a:t>
            </a:r>
            <a:r>
              <a:rPr lang="en-US" sz="1600" dirty="0" smtClean="0"/>
              <a:t>Idaho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Girl Scouts of Gateway Council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Girl Scouts of Greater Iowa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Girl Scouts of </a:t>
            </a:r>
            <a:r>
              <a:rPr lang="en-US" sz="1600" dirty="0" err="1"/>
              <a:t>Gulfcoast</a:t>
            </a:r>
            <a:r>
              <a:rPr lang="en-US" sz="1600" dirty="0"/>
              <a:t> Florida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Girl Scouts of Historic </a:t>
            </a:r>
            <a:r>
              <a:rPr lang="en-US" sz="1600" dirty="0" smtClean="0"/>
              <a:t>Georgia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Girl Scouts of </a:t>
            </a:r>
            <a:r>
              <a:rPr lang="en-US" sz="1600" dirty="0" err="1" smtClean="0"/>
              <a:t>Kentuckiana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4724400" y="1190685"/>
            <a:ext cx="4114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Girl </a:t>
            </a:r>
            <a:r>
              <a:rPr lang="en-US" sz="1600" dirty="0"/>
              <a:t>Scouts of Michigan Shore to Shore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Girl </a:t>
            </a:r>
            <a:r>
              <a:rPr lang="en-US" sz="1600" dirty="0"/>
              <a:t>Scouts of NE Kansas NW Missouri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Girl Scouts of North East Ohio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Girl Scouts of Northern California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Girl Scouts of Northern Illinois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Girl Scouts of Northern Indiana Michiana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Girl Scouts of Northern New Jersey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Girl Scouts of </a:t>
            </a:r>
            <a:r>
              <a:rPr lang="en-US" sz="1600" dirty="0" smtClean="0"/>
              <a:t>Southeastern </a:t>
            </a:r>
            <a:r>
              <a:rPr lang="en-US" sz="1600" dirty="0"/>
              <a:t>New England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Girl Scouts of Southern Appalachians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Girl Scouts of the Chesapeake Bay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Girl Scouts of the Colonial Coast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Girl Scouts of the Jersey Shore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Girl Scouts of West Central Florida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Girl Scouts of Western Ohio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Girl Scouts San Diego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Girl Scouts Spirit of Nebraska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Girl Scouts Western Oklahoma</a:t>
            </a:r>
            <a:endParaRPr lang="en-US" dirty="0"/>
          </a:p>
          <a:p>
            <a:endParaRPr lang="en-US" sz="1600" dirty="0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"/>
            <a:ext cx="1447800" cy="1225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730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Doubleknot’s GSUSA Solutions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8153400" cy="50292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400" b="1" dirty="0" smtClean="0"/>
              <a:t>Event and Camp Registration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Summer camp registration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Training events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Special events and programs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Great for bridge ceremonies and other large events</a:t>
            </a: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400" b="1" dirty="0"/>
              <a:t>Facility Reservations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Property rentals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Equipment rentals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Activities and program sites</a:t>
            </a:r>
          </a:p>
          <a:p>
            <a:pPr>
              <a:spcBef>
                <a:spcPts val="0"/>
              </a:spcBef>
            </a:pPr>
            <a:r>
              <a:rPr lang="en-US" sz="2400" b="1" dirty="0"/>
              <a:t>Integrated Features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Discounts and promotions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Flexible payment options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Comprehensive email solution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Group and individual check-in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Mobile POS: Accept outstanding payments at the program site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78549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Control Every Aspect of Your Facilities</a:t>
            </a:r>
            <a:endParaRPr lang="en-US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047750"/>
            <a:ext cx="4040188" cy="639762"/>
          </a:xfrm>
        </p:spPr>
        <p:txBody>
          <a:bodyPr/>
          <a:lstStyle/>
          <a:p>
            <a:r>
              <a:rPr lang="en-US" dirty="0" smtClean="0"/>
              <a:t>General Information	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1652587"/>
            <a:ext cx="4267200" cy="3951288"/>
          </a:xfrm>
        </p:spPr>
        <p:txBody>
          <a:bodyPr>
            <a:normAutofit fontScale="70000" lnSpcReduction="20000"/>
          </a:bodyPr>
          <a:lstStyle/>
          <a:p>
            <a:pPr marL="342900" lvl="1" indent="-342900"/>
            <a:r>
              <a:rPr lang="en-US" sz="2600" dirty="0" smtClean="0"/>
              <a:t>Name and category </a:t>
            </a:r>
          </a:p>
          <a:p>
            <a:pPr marL="342900" lvl="1" indent="-342900"/>
            <a:r>
              <a:rPr lang="en-US" sz="2600" dirty="0" smtClean="0"/>
              <a:t>Description, pictures and location</a:t>
            </a:r>
            <a:endParaRPr lang="en-US" sz="2600" dirty="0"/>
          </a:p>
          <a:p>
            <a:pPr marL="342900" lvl="1" indent="-342900"/>
            <a:r>
              <a:rPr lang="en-US" sz="2600" dirty="0" smtClean="0"/>
              <a:t>Minimum and maximum </a:t>
            </a:r>
            <a:r>
              <a:rPr lang="en-US" sz="2600" dirty="0"/>
              <a:t>capacity</a:t>
            </a:r>
          </a:p>
          <a:p>
            <a:pPr marL="342900" lvl="1" indent="-342900"/>
            <a:r>
              <a:rPr lang="en-US" sz="2600" dirty="0" smtClean="0"/>
              <a:t>Required ratios </a:t>
            </a:r>
          </a:p>
          <a:p>
            <a:pPr marL="342900" lvl="1" indent="-342900"/>
            <a:r>
              <a:rPr lang="en-US" sz="2600" dirty="0" smtClean="0"/>
              <a:t>Cost per reservation </a:t>
            </a:r>
            <a:br>
              <a:rPr lang="en-US" sz="2600" dirty="0" smtClean="0"/>
            </a:br>
            <a:r>
              <a:rPr lang="en-US" sz="2600" dirty="0" smtClean="0"/>
              <a:t>and/or </a:t>
            </a:r>
            <a:r>
              <a:rPr lang="en-US" sz="2600" dirty="0"/>
              <a:t>per </a:t>
            </a:r>
            <a:r>
              <a:rPr lang="en-US" sz="2600" dirty="0" smtClean="0"/>
              <a:t>person based on group type </a:t>
            </a:r>
            <a:endParaRPr lang="en-US" sz="2600" dirty="0"/>
          </a:p>
          <a:p>
            <a:pPr marL="342900" lvl="2" indent="-342900"/>
            <a:r>
              <a:rPr lang="en-US" sz="2600" dirty="0"/>
              <a:t>Minimum cost to rent </a:t>
            </a:r>
            <a:br>
              <a:rPr lang="en-US" sz="2600" dirty="0"/>
            </a:br>
            <a:r>
              <a:rPr lang="en-US" sz="2600" dirty="0" smtClean="0"/>
              <a:t>(</a:t>
            </a:r>
            <a:r>
              <a:rPr lang="en-US" sz="2600" dirty="0"/>
              <a:t>if per person</a:t>
            </a:r>
            <a:r>
              <a:rPr lang="en-US" sz="2600" dirty="0" smtClean="0"/>
              <a:t>)</a:t>
            </a:r>
          </a:p>
          <a:p>
            <a:pPr marL="342900" lvl="1" indent="-342900"/>
            <a:r>
              <a:rPr lang="en-US" sz="2600" dirty="0" smtClean="0"/>
              <a:t>Collect group information</a:t>
            </a:r>
            <a:r>
              <a:rPr lang="en-US" sz="2600" dirty="0"/>
              <a:t>?</a:t>
            </a:r>
            <a:endParaRPr lang="en-US" sz="2400" dirty="0" smtClean="0"/>
          </a:p>
          <a:p>
            <a:pPr marL="0" lvl="1" indent="0">
              <a:spcBef>
                <a:spcPts val="1200"/>
              </a:spcBef>
              <a:buNone/>
            </a:pPr>
            <a:r>
              <a:rPr lang="en-US" sz="3400" b="1" dirty="0" smtClean="0"/>
              <a:t>Blackout Periods</a:t>
            </a:r>
          </a:p>
          <a:p>
            <a:pPr marL="342900" lvl="1" indent="-342900"/>
            <a:r>
              <a:rPr lang="en-US" sz="2600" dirty="0" smtClean="0"/>
              <a:t>By facility or overall location</a:t>
            </a:r>
          </a:p>
          <a:p>
            <a:pPr marL="342900" lvl="1" indent="-342900"/>
            <a:r>
              <a:rPr lang="en-US" sz="2600" dirty="0" smtClean="0"/>
              <a:t>Set time and/or date for beginning and end of blackout</a:t>
            </a:r>
            <a:r>
              <a:rPr lang="en-US" sz="2600" dirty="0"/>
              <a:t>	</a:t>
            </a:r>
          </a:p>
          <a:p>
            <a:pPr marL="342900" lvl="1" indent="-342900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45025" y="1047750"/>
            <a:ext cx="4041775" cy="639762"/>
          </a:xfrm>
        </p:spPr>
        <p:txBody>
          <a:bodyPr/>
          <a:lstStyle/>
          <a:p>
            <a:r>
              <a:rPr lang="en-US" dirty="0"/>
              <a:t>Usage Schedule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5025" y="1687512"/>
            <a:ext cx="4041775" cy="395128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Type of rental period (</a:t>
            </a:r>
            <a:r>
              <a:rPr lang="en-US" sz="1800" dirty="0"/>
              <a:t>minutes, hours, days, nights, etc.)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Allowable rental start time</a:t>
            </a:r>
          </a:p>
          <a:p>
            <a:pPr marL="342900" lvl="1" indent="-342900"/>
            <a:r>
              <a:rPr lang="en-US" sz="1800" dirty="0"/>
              <a:t>Minimum time between rentals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Check-in </a:t>
            </a:r>
            <a:r>
              <a:rPr lang="en-US" sz="1800" dirty="0"/>
              <a:t>/check-out 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Weekday and weekend minimum </a:t>
            </a:r>
            <a:r>
              <a:rPr lang="en-US" sz="1800" dirty="0"/>
              <a:t>and maximum </a:t>
            </a:r>
            <a:r>
              <a:rPr lang="en-US" sz="1800" dirty="0" smtClean="0"/>
              <a:t>rentals </a:t>
            </a:r>
            <a:r>
              <a:rPr lang="en-US" sz="1800" dirty="0"/>
              <a:t>period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Multiple </a:t>
            </a:r>
            <a:r>
              <a:rPr lang="en-US" sz="1800" dirty="0"/>
              <a:t>reservations allowed?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Different booking windows for in-council/out-of</a:t>
            </a:r>
            <a:r>
              <a:rPr lang="en-US" sz="1800" dirty="0"/>
              <a:t>-</a:t>
            </a:r>
            <a:r>
              <a:rPr lang="en-US" sz="1800" dirty="0" smtClean="0"/>
              <a:t>council groups</a:t>
            </a:r>
            <a:endParaRPr lang="en-US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“Relationships” </a:t>
            </a:r>
            <a:r>
              <a:rPr lang="en-US" sz="1800" dirty="0"/>
              <a:t>to other </a:t>
            </a:r>
            <a:r>
              <a:rPr lang="en-US" sz="1800" dirty="0" smtClean="0"/>
              <a:t>facilities</a:t>
            </a:r>
          </a:p>
        </p:txBody>
      </p:sp>
    </p:spTree>
    <p:extLst>
      <p:ext uri="{BB962C8B-B14F-4D97-AF65-F5344CB8AC3E}">
        <p14:creationId xmlns:p14="http://schemas.microsoft.com/office/powerpoint/2010/main" val="260890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Display Facility Calendar to Visitors</a:t>
            </a:r>
            <a:endParaRPr lang="en-US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pPr marL="284163" indent="-284163">
              <a:buFont typeface="Arial" panose="020B0604020202020204" pitchFamily="34" charset="0"/>
              <a:buChar char="•"/>
            </a:pPr>
            <a:r>
              <a:rPr lang="en-US" sz="2000" dirty="0" smtClean="0"/>
              <a:t>Customer selects a category and facility that they’re interested in</a:t>
            </a:r>
          </a:p>
          <a:p>
            <a:pPr marL="284163" indent="-284163">
              <a:buFont typeface="Arial" panose="020B0604020202020204" pitchFamily="34" charset="0"/>
              <a:buChar char="•"/>
            </a:pPr>
            <a:r>
              <a:rPr lang="en-US" sz="2000" dirty="0" smtClean="0"/>
              <a:t>Customer scrolls through calendar to find availability</a:t>
            </a:r>
          </a:p>
          <a:p>
            <a:pPr marL="284163" indent="-284163"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133600"/>
            <a:ext cx="6851244" cy="384965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4119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Display Facility Search to Visitors</a:t>
            </a:r>
            <a:endParaRPr lang="en-US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pPr marL="284163" indent="-284163">
              <a:buFont typeface="Arial" panose="020B0604020202020204" pitchFamily="34" charset="0"/>
              <a:buChar char="•"/>
            </a:pPr>
            <a:r>
              <a:rPr lang="en-US" sz="2000" dirty="0"/>
              <a:t>Customer </a:t>
            </a:r>
            <a:r>
              <a:rPr lang="en-US" sz="2000" dirty="0" smtClean="0"/>
              <a:t>chooses criteria for date</a:t>
            </a:r>
            <a:r>
              <a:rPr lang="en-US" sz="2000" dirty="0"/>
              <a:t>, time </a:t>
            </a:r>
            <a:r>
              <a:rPr lang="en-US" sz="2000" dirty="0" smtClean="0"/>
              <a:t>and/or number </a:t>
            </a:r>
            <a:r>
              <a:rPr lang="en-US" sz="2000" dirty="0"/>
              <a:t>of participants</a:t>
            </a:r>
          </a:p>
          <a:p>
            <a:pPr marL="284163" indent="-284163">
              <a:buFont typeface="Arial" panose="020B0604020202020204" pitchFamily="34" charset="0"/>
              <a:buChar char="•"/>
            </a:pPr>
            <a:r>
              <a:rPr lang="en-US" sz="2000" dirty="0" smtClean="0"/>
              <a:t>Facilities that match the criteria are displayed</a:t>
            </a:r>
            <a:endParaRPr lang="en-US" sz="2000" dirty="0"/>
          </a:p>
          <a:p>
            <a:pPr marL="284163" indent="-284163"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209800"/>
            <a:ext cx="6402387" cy="3362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705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Camp and Event Registration	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/>
          </a:bodyPr>
          <a:lstStyle/>
          <a:p>
            <a:r>
              <a:rPr lang="en-US" sz="3000" b="1" dirty="0"/>
              <a:t>Councils </a:t>
            </a:r>
            <a:r>
              <a:rPr lang="en-US" sz="3000" b="1" dirty="0" smtClean="0"/>
              <a:t>can…</a:t>
            </a:r>
            <a:endParaRPr lang="en-US" sz="30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Manage simple events </a:t>
            </a:r>
            <a:r>
              <a:rPr lang="en-US" sz="2600" dirty="0"/>
              <a:t>to a complex </a:t>
            </a:r>
            <a:r>
              <a:rPr lang="en-US" sz="2600" dirty="0" smtClean="0"/>
              <a:t>camp programs 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600" dirty="0" smtClean="0"/>
              <a:t>Choose group or individual registration for any event</a:t>
            </a:r>
          </a:p>
          <a:p>
            <a:pPr marL="457200" lvl="1" indent="-457200">
              <a:spcBef>
                <a:spcPts val="0"/>
              </a:spcBef>
            </a:pPr>
            <a:r>
              <a:rPr lang="en-US" sz="2600" dirty="0" smtClean="0"/>
              <a:t>Manage capacity and waitlists (overall and </a:t>
            </a:r>
            <a:r>
              <a:rPr lang="en-US" sz="2600" dirty="0"/>
              <a:t>by registrant </a:t>
            </a:r>
            <a:r>
              <a:rPr lang="en-US" sz="2600" dirty="0" smtClean="0"/>
              <a:t>type)</a:t>
            </a:r>
          </a:p>
          <a:p>
            <a:pPr marL="457200" lvl="1" indent="-457200">
              <a:spcBef>
                <a:spcPts val="0"/>
              </a:spcBef>
            </a:pPr>
            <a:r>
              <a:rPr lang="en-US" sz="2600" dirty="0" smtClean="0"/>
              <a:t>Set early discounts, late fees and payment schedules</a:t>
            </a:r>
          </a:p>
          <a:p>
            <a:pPr marL="457200" lvl="1" indent="-457200">
              <a:spcBef>
                <a:spcPts val="0"/>
              </a:spcBef>
            </a:pPr>
            <a:r>
              <a:rPr lang="en-US" sz="2600" dirty="0" smtClean="0"/>
              <a:t>View registration and financial data at a glance</a:t>
            </a:r>
            <a:endParaRPr lang="en-US" sz="2600" dirty="0"/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600" dirty="0" smtClean="0"/>
              <a:t>Issue tickets for each registrant or for the entire group (great for large council-wide events)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600" dirty="0" smtClean="0"/>
              <a:t>Check-in registrants or groups</a:t>
            </a:r>
          </a:p>
          <a:p>
            <a:pPr marL="1033463" lvl="1" indent="-457200">
              <a:spcBef>
                <a:spcPts val="0"/>
              </a:spcBef>
            </a:pPr>
            <a:r>
              <a:rPr lang="en-US" sz="2200" dirty="0" smtClean="0"/>
              <a:t>Record attendance</a:t>
            </a:r>
          </a:p>
          <a:p>
            <a:pPr marL="1033463" lvl="1" indent="-457200">
              <a:spcBef>
                <a:spcPts val="0"/>
              </a:spcBef>
            </a:pPr>
            <a:r>
              <a:rPr lang="en-US" sz="2200" dirty="0" smtClean="0"/>
              <a:t>Collect outstanding payments without handling cash</a:t>
            </a:r>
          </a:p>
          <a:p>
            <a:pPr marL="1033463" lvl="1" indent="-457200">
              <a:spcBef>
                <a:spcPts val="0"/>
              </a:spcBef>
            </a:pPr>
            <a:r>
              <a:rPr lang="en-US" sz="2200" dirty="0" smtClean="0"/>
              <a:t>Add more people or merchandise to the registration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8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Camp and Event Registration	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25146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Registration Owners Can…</a:t>
            </a:r>
          </a:p>
          <a:p>
            <a:pPr marL="457200" lvl="1" indent="-457200">
              <a:spcBef>
                <a:spcPts val="0"/>
              </a:spcBef>
            </a:pPr>
            <a:r>
              <a:rPr lang="en-US" sz="2400" dirty="0" smtClean="0"/>
              <a:t>See a current calendar or list of all upcoming events</a:t>
            </a:r>
          </a:p>
          <a:p>
            <a:pPr marL="457200" lvl="1" indent="-457200">
              <a:spcBef>
                <a:spcPts val="0"/>
              </a:spcBef>
            </a:pPr>
            <a:r>
              <a:rPr lang="en-US" sz="2400" dirty="0" smtClean="0"/>
              <a:t>View number of available spaces</a:t>
            </a:r>
          </a:p>
          <a:p>
            <a:pPr marL="457200" lvl="1" indent="-457200"/>
            <a:endParaRPr lang="en-US" dirty="0" smtClean="0"/>
          </a:p>
          <a:p>
            <a:pPr marL="0" lvl="1" indent="0">
              <a:buNone/>
            </a:pP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372518"/>
            <a:ext cx="8101013" cy="82788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5800" y="32004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Add people they’ve signed up before—no need to </a:t>
            </a:r>
            <a:r>
              <a:rPr lang="en-US" sz="2400" dirty="0"/>
              <a:t>re-enter all group and individual </a:t>
            </a:r>
            <a:r>
              <a:rPr lang="en-US" sz="2400" dirty="0" smtClean="0"/>
              <a:t>information every time!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133850"/>
            <a:ext cx="5964237" cy="2038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535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PP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NewPPTTemplate</Template>
  <TotalTime>275</TotalTime>
  <Words>667</Words>
  <Application>Microsoft Office PowerPoint</Application>
  <PresentationFormat>On-screen Show (4:3)</PresentationFormat>
  <Paragraphs>152</Paragraphs>
  <Slides>14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NewPPTTemplate</vt:lpstr>
      <vt:lpstr>Doubleknot for Girl Scout Councils</vt:lpstr>
      <vt:lpstr>Doubleknot for GSUSA Councils</vt:lpstr>
      <vt:lpstr>Doubleknot’s GSUSA Clients</vt:lpstr>
      <vt:lpstr>Doubleknot’s GSUSA Solutions</vt:lpstr>
      <vt:lpstr>Control Every Aspect of Your Facilities</vt:lpstr>
      <vt:lpstr>Display Facility Calendar to Visitors</vt:lpstr>
      <vt:lpstr>Display Facility Search to Visitors</vt:lpstr>
      <vt:lpstr>Camp and Event Registration </vt:lpstr>
      <vt:lpstr>Camp and Event Registration </vt:lpstr>
      <vt:lpstr>Integrated Doubleknot Features</vt:lpstr>
      <vt:lpstr>Event and Facility Check-in</vt:lpstr>
      <vt:lpstr>Mobile Ticket and Mobile POS</vt:lpstr>
      <vt:lpstr>Services and Support</vt:lpstr>
      <vt:lpstr>Demo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Doubleknot for Girl Scout Councils</dc:title>
  <dc:creator>Elissa K Miller</dc:creator>
  <cp:lastModifiedBy>Elissa K Miller</cp:lastModifiedBy>
  <cp:revision>36</cp:revision>
  <dcterms:created xsi:type="dcterms:W3CDTF">2016-03-22T16:57:51Z</dcterms:created>
  <dcterms:modified xsi:type="dcterms:W3CDTF">2016-03-22T21:55:14Z</dcterms:modified>
</cp:coreProperties>
</file>